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3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3A346-A5EB-436A-AB85-17754B197942}" type="datetimeFigureOut">
              <a:rPr lang="es-PR" smtClean="0"/>
              <a:t>11/10/2019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4FE7E-F86A-4ACA-BC9F-589C7A3A944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6422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F7DF-B36C-4ED7-95A3-E08DE803C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FC85C-7E49-4626-A5AC-871B55965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C2928-B82E-4EA8-A185-281CB00B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00F6-49C6-43B6-BACC-9AB0DD91833A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E339-8BE5-4169-B2C9-7369959E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C32AA-AEC4-474A-A908-81E1E4C0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6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7EDA-77EB-4B4B-8F4F-814A4D34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53451-B5DD-44D9-A692-83859369A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86A90-D4E6-49CD-A064-63D28DB4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47DE-A61D-4F11-83F2-E4398CE3C6B9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6B9B6-DD47-4EFE-B212-08FF3532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07504-F450-45DE-A25C-239CE28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8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3AFB3-F6F8-4FF8-BC99-17FFCCC7D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12869-66F4-4812-A18D-3EE07ADC1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CE4C3-C1FC-43C5-B762-526CBA5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7400-0E36-43FB-8743-D9DC095ECF4F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D33D4-12BE-47AB-8FF9-0F042115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14CEC-147C-467B-9815-FB44EFDB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7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2CB4-F8F5-482C-A33A-1FA112A4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A4EC4-4B3A-4141-8D0C-127358EB7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7EA12-87E4-4C3A-8EB6-B61CF747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C8DA-FA91-4F01-ABB3-3FDE52F904F1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FAAAF-F4D4-4BB1-84F1-E755DAD0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62AD-FDA2-4A0F-B168-58484F30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BAB9-B442-49B8-8EDC-338FFD23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F28FD-079F-4DB9-B322-BD8613ADB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0F0F-F575-4A87-996E-FA827F83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13A-DBCA-4E71-B2AF-C6CB19D48B49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3E247-70F1-4486-A88E-A1AA939C7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F9B5-2C0A-46E9-B461-DB9AE7B8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3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ADF8-63DB-412A-A1A7-6E87B0A6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19542-5120-40B9-9529-3E46916F1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71AEB-8234-48AA-8EFA-83226B706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1C2AF-D29A-4C38-AACF-6DB5B5D6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20BD-903A-410B-A1FC-3E620480E2B3}" type="datetime1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3E69F-7959-4B2E-BB9D-376BB9DE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C6DFB-23CF-4B99-8FC0-944E93CA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9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E68D-1225-498F-8E0F-3B9724C6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9E9BF-EE77-4069-84A1-310D641FE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ADCE9-2F52-489D-8B44-D5B955700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176B5-63E6-4844-A0BC-98CF2C9C1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2226D-E08C-44D5-9050-6739FE42B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ECF60-C033-4DF1-BBF6-BB7E0317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BCB3-DFE1-4B19-95FE-0C4E2B1276DF}" type="datetime1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21B94-4C37-4A2E-A180-37F28129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19107-E727-4708-8596-002DE7B9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8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8CEE-278E-449A-AAB3-F04FB89D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B5AA1-C322-44C1-9371-4386A1E3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EB5C-C87F-4BD6-B5D4-073141E250AA}" type="datetime1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83421-CA48-4248-A7CD-9EBEAC57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7DF5C-9194-40EB-A833-A5F739AF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6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7A85E-151C-4D94-829B-9F7C0296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E681-D058-4BEE-8F56-576876B69BAE}" type="datetime1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B89D2-013B-455B-ABB6-5F35EF5D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1ED81-9E94-4697-94C6-3418F46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0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9230-1341-4BAC-906D-A8D95EFC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E7320-E52C-4599-9C5E-E8595721B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4194B-F4EF-4311-95E2-AE9CFF33C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CA06F-2866-4DFF-AAB4-563A6D43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6EF7-1B0F-4D17-9EA4-9CA13260C316}" type="datetime1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45BE5-ED36-4207-B09A-2D9FBA1F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2895E-4EFD-45C9-B94B-4D9DDE78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3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393B-1A9F-44E9-81D3-B47402C3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61C1B-7CA2-4003-96A4-0B6B6A056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5F866-1B3D-499F-8FFA-9D741B50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6DAAA-A433-497F-A745-95F512ED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5DF3-6E29-44F0-B3F4-CE706EA9295F}" type="datetime1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DDBBA-6290-41CB-B4AE-BB52762D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8FBC0-41E2-43EB-936B-7AC13268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63EAEF-0F8D-492D-A96D-5EA100C7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F5CF-A782-4BC9-8C27-3170860C4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E84F1-76BF-4AB2-BE3C-99EEE31C1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C948-6CC0-4E16-B5A8-EA41DA64832C}" type="datetime1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EBF8B-33C2-4B9F-A2FD-EAEC2602B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Tax al Día - 2019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27056-8BF3-414F-BA92-E387EEEEE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A62F-346B-4E77-8B56-1ED150505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1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9115-E748-4E78-9BF6-5AD57601E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9002"/>
            <a:ext cx="9144000" cy="2474259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Cambios</a:t>
            </a:r>
            <a:r>
              <a:rPr lang="en-US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al </a:t>
            </a:r>
            <a:r>
              <a:rPr lang="en-US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Crédito</a:t>
            </a:r>
            <a:r>
              <a:rPr lang="en-US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por </a:t>
            </a:r>
            <a:r>
              <a:rPr lang="en-US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Trabajo</a:t>
            </a:r>
            <a:r>
              <a:rPr lang="en-US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Puerto Rico 2019. 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E22AD-F4E8-4B68-9A3C-3C9783885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08600"/>
            <a:ext cx="9144000" cy="165576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endParaRPr lang="en-US" sz="3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3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Christian </a:t>
            </a:r>
            <a:r>
              <a:rPr lang="en-US" sz="30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Carrión</a:t>
            </a:r>
            <a:r>
              <a:rPr lang="en-US" sz="3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Santiago</a:t>
            </a:r>
          </a:p>
          <a:p>
            <a:endParaRPr lang="en-US" sz="2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AFB18-D103-487A-8F46-10371C68D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82" y="0"/>
            <a:ext cx="8888889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5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E1EF-CCEE-4586-86F5-F7CD07BB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/>
              <a:t>Cambios del nuevo apartado (h) de la Sección 1052.01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41DAD-7F7A-4C56-B5E6-53C6D0C3E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Antes de 2019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33276E-5696-496E-B525-21B28FF4A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s-PR" dirty="0"/>
              <a:t>No se necesita ser residente de Puerto Rico durante todo el año ni al momento de radicar la planilla.</a:t>
            </a:r>
          </a:p>
          <a:p>
            <a:endParaRPr lang="es-PR" dirty="0"/>
          </a:p>
          <a:p>
            <a:pPr marL="0" indent="0">
              <a:buNone/>
            </a:pPr>
            <a:endParaRPr lang="es-PR" dirty="0"/>
          </a:p>
          <a:p>
            <a:r>
              <a:rPr lang="es-PR" dirty="0"/>
              <a:t>No hay mínimo ni máximo de edad para cualificar.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59FD2B-0227-4827-B532-F210C4953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Ahora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3A13BC-CC96-49BC-8F3A-B39F1A022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s-ES" dirty="0"/>
              <a:t>El contribuyente, o el contribuyente y su cónyuge deben ser residentes de Puerto Rico durante todo el año y al momento de radicar la planilla. </a:t>
            </a:r>
            <a:r>
              <a:rPr lang="es-ES" b="1" dirty="0"/>
              <a:t>[Sección 1052.01(h)(1)]</a:t>
            </a:r>
          </a:p>
          <a:p>
            <a:r>
              <a:rPr lang="es-ES" dirty="0"/>
              <a:t>El contribuyente, o el contribuyente y su cónyuge deben tener 27 años o más, pero menores de 65 años al finalizar el año contributivo. </a:t>
            </a:r>
            <a:r>
              <a:rPr lang="es-ES" b="1" i="1" dirty="0"/>
              <a:t>[Sección 1052.01(h)(2)]</a:t>
            </a:r>
          </a:p>
          <a:p>
            <a:endParaRPr lang="es-ES" b="1" i="1" dirty="0"/>
          </a:p>
          <a:p>
            <a:endParaRPr lang="es-ES" b="1" dirty="0"/>
          </a:p>
          <a:p>
            <a:endParaRPr lang="es-E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E7047-44BA-424B-8718-5742B8BA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173748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5BB6-4509-4CE6-B13C-30144D00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/>
              <a:t>Cambios del nuevo apartado (h) de la Sección 1052.01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8B12D-DBE5-4A15-8871-8551C7C1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Antes de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A8308-D78A-44CA-A6DB-59281F858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802959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s-PR" sz="2400" dirty="0"/>
              <a:t>No se usan los dependientes.</a:t>
            </a:r>
          </a:p>
          <a:p>
            <a:pPr marL="0" indent="0">
              <a:buNone/>
            </a:pPr>
            <a:endParaRPr lang="es-PR" sz="2400" dirty="0"/>
          </a:p>
          <a:p>
            <a:r>
              <a:rPr lang="es-PR" sz="2400" dirty="0"/>
              <a:t>Los casados que rinden por separado son elegibles para el crédito.</a:t>
            </a:r>
          </a:p>
          <a:p>
            <a:endParaRPr lang="es-PR" sz="2400" dirty="0"/>
          </a:p>
          <a:p>
            <a:r>
              <a:rPr lang="es-PR" sz="2400" dirty="0"/>
              <a:t>Se puede reclamar el Crédito a personas mayores de 65 años o el Crédito a pensionados de bajos recursos.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D25C0-2F23-4FB1-8801-BDC2A9B15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Ahora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CE7B4-1EBE-4DD7-8063-7F0280450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412309"/>
            <a:ext cx="5183188" cy="38957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2400" dirty="0"/>
              <a:t>Se usan los dependientes (más adelante).  </a:t>
            </a:r>
            <a:r>
              <a:rPr lang="es-ES" sz="2400" b="1" i="1" dirty="0"/>
              <a:t>[Sección 1052.01(h)(1)].</a:t>
            </a:r>
            <a:endParaRPr lang="es-ES" sz="2400" dirty="0"/>
          </a:p>
          <a:p>
            <a:r>
              <a:rPr lang="es-ES" sz="2400" dirty="0"/>
              <a:t>Los contribuyentes casados que rinden por separado no son elegibles para reclamar este crédito. </a:t>
            </a:r>
            <a:r>
              <a:rPr lang="es-ES" sz="2400" b="1" i="1" dirty="0"/>
              <a:t>[Sección 1052.01(h)(4)].</a:t>
            </a:r>
            <a:endParaRPr lang="es-ES" sz="2400" dirty="0"/>
          </a:p>
          <a:p>
            <a:r>
              <a:rPr lang="es-ES" sz="2400" dirty="0"/>
              <a:t>No se puede </a:t>
            </a:r>
            <a:r>
              <a:rPr lang="es-ES" sz="2400"/>
              <a:t>reclamar el </a:t>
            </a:r>
            <a:r>
              <a:rPr lang="es-ES" sz="2400" dirty="0"/>
              <a:t>Crédito a personas mayores de 65 años o el Crédito a pensionados de bajos recursos. </a:t>
            </a:r>
            <a:r>
              <a:rPr lang="es-ES" sz="2400" b="1" i="1" dirty="0"/>
              <a:t>[Sección 1052.01(h)(5)].</a:t>
            </a:r>
            <a:br>
              <a:rPr lang="es-ES" sz="1900" dirty="0"/>
            </a:br>
            <a:endParaRPr lang="es-PR" sz="19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602694-004E-4399-9476-7BF0EFC6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259560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A019-5BA9-4BC1-A95F-03A4B63312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Tablas con las cantidades a usar del Crédito por Trabajo (Antes)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F91C1-5E8A-4133-A5A2-C11E451B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004859"/>
            <a:ext cx="5157787" cy="82391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PR" sz="2600" dirty="0">
                <a:solidFill>
                  <a:schemeClr val="bg1"/>
                </a:solidFill>
              </a:rPr>
              <a:t>Para años contributivos 2010 y 2011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7DD17C-3BD8-4AD1-B3EB-38DAAE6D21B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5731462"/>
              </p:ext>
            </p:extLst>
          </p:nvPr>
        </p:nvGraphicFramePr>
        <p:xfrm>
          <a:off x="836612" y="3158649"/>
          <a:ext cx="5157788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9447">
                  <a:extLst>
                    <a:ext uri="{9D8B030D-6E8A-4147-A177-3AD203B41FA5}">
                      <a16:colId xmlns:a16="http://schemas.microsoft.com/office/drawing/2014/main" val="1456236354"/>
                    </a:ext>
                  </a:extLst>
                </a:gridCol>
                <a:gridCol w="1289447">
                  <a:extLst>
                    <a:ext uri="{9D8B030D-6E8A-4147-A177-3AD203B41FA5}">
                      <a16:colId xmlns:a16="http://schemas.microsoft.com/office/drawing/2014/main" val="4284374548"/>
                    </a:ext>
                  </a:extLst>
                </a:gridCol>
                <a:gridCol w="1289447">
                  <a:extLst>
                    <a:ext uri="{9D8B030D-6E8A-4147-A177-3AD203B41FA5}">
                      <a16:colId xmlns:a16="http://schemas.microsoft.com/office/drawing/2014/main" val="965177756"/>
                    </a:ext>
                  </a:extLst>
                </a:gridCol>
                <a:gridCol w="1289447">
                  <a:extLst>
                    <a:ext uri="{9D8B030D-6E8A-4147-A177-3AD203B41FA5}">
                      <a16:colId xmlns:a16="http://schemas.microsoft.com/office/drawing/2014/main" val="2780419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Porciento del Ingreso ganado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Crédito máximo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/>
                        <a:t>Ingreso ganado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Reducción del crédito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49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  <a:p>
                      <a:pPr algn="ctr"/>
                      <a:endParaRPr lang="es-PR" dirty="0"/>
                    </a:p>
                    <a:p>
                      <a:pPr algn="ctr"/>
                      <a:r>
                        <a:rPr lang="es-PR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R" dirty="0"/>
                    </a:p>
                    <a:p>
                      <a:endParaRPr lang="es-PR" dirty="0"/>
                    </a:p>
                    <a:p>
                      <a:pPr algn="ctr"/>
                      <a:r>
                        <a:rPr lang="es-PR" dirty="0"/>
                        <a:t>$350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En exceso de $10,000 pero menos de $22,500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  <a:p>
                      <a:pPr algn="ctr"/>
                      <a:r>
                        <a:rPr lang="es-PR" dirty="0"/>
                        <a:t>2% en exceso de 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32958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12E96-ADFA-4594-8DD6-11564EF90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004859"/>
            <a:ext cx="5183188" cy="82391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s-PR" sz="2600" dirty="0">
                <a:solidFill>
                  <a:schemeClr val="bg1"/>
                </a:solidFill>
              </a:rPr>
              <a:t>Para año contributivo 2012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784C70B-0173-4956-B516-B44260D066E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91999602"/>
              </p:ext>
            </p:extLst>
          </p:nvPr>
        </p:nvGraphicFramePr>
        <p:xfrm>
          <a:off x="6169024" y="3154123"/>
          <a:ext cx="5183188" cy="23774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95797">
                  <a:extLst>
                    <a:ext uri="{9D8B030D-6E8A-4147-A177-3AD203B41FA5}">
                      <a16:colId xmlns:a16="http://schemas.microsoft.com/office/drawing/2014/main" val="4194297673"/>
                    </a:ext>
                  </a:extLst>
                </a:gridCol>
                <a:gridCol w="1295797">
                  <a:extLst>
                    <a:ext uri="{9D8B030D-6E8A-4147-A177-3AD203B41FA5}">
                      <a16:colId xmlns:a16="http://schemas.microsoft.com/office/drawing/2014/main" val="1735642111"/>
                    </a:ext>
                  </a:extLst>
                </a:gridCol>
                <a:gridCol w="1295797">
                  <a:extLst>
                    <a:ext uri="{9D8B030D-6E8A-4147-A177-3AD203B41FA5}">
                      <a16:colId xmlns:a16="http://schemas.microsoft.com/office/drawing/2014/main" val="4121266568"/>
                    </a:ext>
                  </a:extLst>
                </a:gridCol>
                <a:gridCol w="1295797">
                  <a:extLst>
                    <a:ext uri="{9D8B030D-6E8A-4147-A177-3AD203B41FA5}">
                      <a16:colId xmlns:a16="http://schemas.microsoft.com/office/drawing/2014/main" val="2908626607"/>
                    </a:ext>
                  </a:extLst>
                </a:gridCol>
              </a:tblGrid>
              <a:tr h="1033669"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Porciento del Ingreso ganado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Crédito máximo</a:t>
                      </a:r>
                    </a:p>
                    <a:p>
                      <a:pPr algn="ctr"/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Ingreso ganado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Reducción del crédito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31888"/>
                  </a:ext>
                </a:extLst>
              </a:tr>
              <a:tr h="1343770"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  <a:p>
                      <a:pPr algn="ctr"/>
                      <a:endParaRPr lang="es-PR" dirty="0"/>
                    </a:p>
                    <a:p>
                      <a:pPr algn="ctr"/>
                      <a:r>
                        <a:rPr lang="es-PR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  <a:p>
                      <a:pPr algn="ctr"/>
                      <a:endParaRPr lang="es-PR" dirty="0"/>
                    </a:p>
                    <a:p>
                      <a:pPr algn="ctr"/>
                      <a:r>
                        <a:rPr lang="es-PR" dirty="0"/>
                        <a:t>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En exceso de $10,000 pero menos de 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  <a:p>
                      <a:pPr algn="ctr"/>
                      <a:r>
                        <a:rPr lang="es-PR" dirty="0"/>
                        <a:t>2% en exceso de 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6366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DA6E5-4477-4C2C-9D69-EE4DE16D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137769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AF97-E095-4E13-8E73-BA1FD26A3F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Tablas con las cantidades a usar del Crédito por Trabajo (Antes)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91685A-A5AC-467F-A215-BBFB14054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08558"/>
              </p:ext>
            </p:extLst>
          </p:nvPr>
        </p:nvGraphicFramePr>
        <p:xfrm>
          <a:off x="838200" y="1825625"/>
          <a:ext cx="10515600" cy="128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48418027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37402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800377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45413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Porciento del Ingreso ganado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Crédito máximo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Ingreso ganado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Reducción del crédito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24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  <a:p>
                      <a:pPr algn="ctr"/>
                      <a:r>
                        <a:rPr lang="es-PR" dirty="0"/>
                        <a:t>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  <a:p>
                      <a:pPr algn="ctr"/>
                      <a:r>
                        <a:rPr lang="es-PR" dirty="0"/>
                        <a:t>$450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En exceso de $10,000 pero menor de $27,500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  <a:p>
                      <a:pPr algn="ctr"/>
                      <a:r>
                        <a:rPr lang="es-PR" dirty="0"/>
                        <a:t>2% en exceso de 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5073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C58922-6E18-4C40-B4F4-FE577A550FD4}"/>
              </a:ext>
            </a:extLst>
          </p:cNvPr>
          <p:cNvSpPr txBox="1"/>
          <p:nvPr/>
        </p:nvSpPr>
        <p:spPr>
          <a:xfrm>
            <a:off x="980661" y="3250661"/>
            <a:ext cx="10373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/>
              <a:t>Ejemplo: </a:t>
            </a:r>
            <a:r>
              <a:rPr lang="es-PR" sz="2800" dirty="0"/>
              <a:t>Juan devengo $15,000 en salarios y Marta $20,000.</a:t>
            </a:r>
          </a:p>
          <a:p>
            <a:pPr algn="ctr"/>
            <a:endParaRPr lang="es-PR" sz="2800" b="1" dirty="0"/>
          </a:p>
          <a:p>
            <a:pPr algn="ctr"/>
            <a:endParaRPr lang="es-PR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1F9EF6-1E1D-4F2B-A86E-52E90B5A7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63201"/>
              </p:ext>
            </p:extLst>
          </p:nvPr>
        </p:nvGraphicFramePr>
        <p:xfrm>
          <a:off x="1939235" y="3819250"/>
          <a:ext cx="8128000" cy="3032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7440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52218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Ingreso bruto ganado de Juan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0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Crédito ($15,000 x 4.5%)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1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Cantidad máxima del crédito permitido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78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Menor de 5% del ingreso ganado o la cantidad máxima del crédito permitido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88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Reducción del crédito </a:t>
                      </a:r>
                    </a:p>
                    <a:p>
                      <a:r>
                        <a:rPr lang="es-PR" dirty="0"/>
                        <a:t>($15,000 – $10,000) x 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2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Crédito por trabajo permitido ($450 – $100)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$350</a:t>
                      </a:r>
                      <a:endParaRPr lang="es-P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15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1497-4CEF-4C7C-BCCE-26FA824D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/>
              <a:t>Tablas con las cantidades a usar del Crédito por Trabajo (Antes)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DE8A55-7617-42A6-BBED-84DC91A8F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59152"/>
              </p:ext>
            </p:extLst>
          </p:nvPr>
        </p:nvGraphicFramePr>
        <p:xfrm>
          <a:off x="1886226" y="1912620"/>
          <a:ext cx="8128000" cy="3032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7440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52218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Ingreso bruto ganado de Marta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0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Crédito ($20,000 x 4.5%)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11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Cantidad máxima del crédito permitido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78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Menor de 5% del ingreso ganado o la cantidad máxima del crédito permitido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88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Reducción del crédito </a:t>
                      </a:r>
                    </a:p>
                    <a:p>
                      <a:r>
                        <a:rPr lang="es-PR" dirty="0"/>
                        <a:t>($20,000 – $10,000) x 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2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Crédito por trabajo permitido ($450 – $200)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$250</a:t>
                      </a:r>
                      <a:endParaRPr lang="es-P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153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479CDD7-F128-4688-843E-92E41025F93C}"/>
              </a:ext>
            </a:extLst>
          </p:cNvPr>
          <p:cNvSpPr txBox="1"/>
          <p:nvPr/>
        </p:nvSpPr>
        <p:spPr>
          <a:xfrm>
            <a:off x="1166191" y="5088835"/>
            <a:ext cx="10187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3000" dirty="0"/>
              <a:t>Juan recibe un crédito por trabajo de $350 y Marta un crédito por trabajo de $250 para un </a:t>
            </a:r>
            <a:r>
              <a:rPr lang="es-PR" sz="3000" b="1" dirty="0"/>
              <a:t>total</a:t>
            </a:r>
            <a:r>
              <a:rPr lang="es-PR" sz="3000" dirty="0"/>
              <a:t> de </a:t>
            </a:r>
            <a:r>
              <a:rPr lang="es-PR" sz="3000" b="1" dirty="0"/>
              <a:t>$600.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F302C-4C6B-462B-8C23-5CFA84AA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289677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50E7-DA28-44EB-897C-D9E933B8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/>
              <a:t>Tabla nueva con las cantidades a usar para el Crédito por Trabajo 2019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D3656C-1712-42AC-9C9C-B215E45C2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29578"/>
              </p:ext>
            </p:extLst>
          </p:nvPr>
        </p:nvGraphicFramePr>
        <p:xfrm>
          <a:off x="838200" y="1685098"/>
          <a:ext cx="10515600" cy="46845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16212">
                  <a:extLst>
                    <a:ext uri="{9D8B030D-6E8A-4147-A177-3AD203B41FA5}">
                      <a16:colId xmlns:a16="http://schemas.microsoft.com/office/drawing/2014/main" val="1159367139"/>
                    </a:ext>
                  </a:extLst>
                </a:gridCol>
                <a:gridCol w="2134271">
                  <a:extLst>
                    <a:ext uri="{9D8B030D-6E8A-4147-A177-3AD203B41FA5}">
                      <a16:colId xmlns:a16="http://schemas.microsoft.com/office/drawing/2014/main" val="605087013"/>
                    </a:ext>
                  </a:extLst>
                </a:gridCol>
                <a:gridCol w="1326159">
                  <a:extLst>
                    <a:ext uri="{9D8B030D-6E8A-4147-A177-3AD203B41FA5}">
                      <a16:colId xmlns:a16="http://schemas.microsoft.com/office/drawing/2014/main" val="2110711069"/>
                    </a:ext>
                  </a:extLst>
                </a:gridCol>
                <a:gridCol w="1695228">
                  <a:extLst>
                    <a:ext uri="{9D8B030D-6E8A-4147-A177-3AD203B41FA5}">
                      <a16:colId xmlns:a16="http://schemas.microsoft.com/office/drawing/2014/main" val="3171789648"/>
                    </a:ext>
                  </a:extLst>
                </a:gridCol>
                <a:gridCol w="1621865">
                  <a:extLst>
                    <a:ext uri="{9D8B030D-6E8A-4147-A177-3AD203B41FA5}">
                      <a16:colId xmlns:a16="http://schemas.microsoft.com/office/drawing/2014/main" val="144053206"/>
                    </a:ext>
                  </a:extLst>
                </a:gridCol>
                <a:gridCol w="1621865">
                  <a:extLst>
                    <a:ext uri="{9D8B030D-6E8A-4147-A177-3AD203B41FA5}">
                      <a16:colId xmlns:a16="http://schemas.microsoft.com/office/drawing/2014/main" val="2408587527"/>
                    </a:ext>
                  </a:extLst>
                </a:gridCol>
              </a:tblGrid>
              <a:tr h="960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Tipo de contribuyente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Dependientes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Por ciento del ingreso ganado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Crédito máximo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Ingreso ganado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>
                          <a:effectLst/>
                        </a:rPr>
                        <a:t>Reducción del crédito en exceso del ingreso ganado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extLst>
                  <a:ext uri="{0D108BD9-81ED-4DB2-BD59-A6C34878D82A}">
                    <a16:rowId xmlns:a16="http://schemas.microsoft.com/office/drawing/2014/main" val="1702220694"/>
                  </a:ext>
                </a:extLst>
              </a:tr>
              <a:tr h="960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Individual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$300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>
                          <a:effectLst/>
                        </a:rPr>
                        <a:t>En exceso de $18,000 pero no excede $20,500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12% en exceso de 18,000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extLst>
                  <a:ext uri="{0D108BD9-81ED-4DB2-BD59-A6C34878D82A}">
                    <a16:rowId xmlns:a16="http://schemas.microsoft.com/office/drawing/2014/main" val="2858329324"/>
                  </a:ext>
                </a:extLst>
              </a:tr>
              <a:tr h="650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Casado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$300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>
                          <a:effectLst/>
                        </a:rPr>
                        <a:t>En exceso de $18,000 pero no excede $21,750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8% en exceso de 18,000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extLst>
                  <a:ext uri="{0D108BD9-81ED-4DB2-BD59-A6C34878D82A}">
                    <a16:rowId xmlns:a16="http://schemas.microsoft.com/office/drawing/2014/main" val="855629468"/>
                  </a:ext>
                </a:extLst>
              </a:tr>
              <a:tr h="960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Individual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7.5%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$900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En exceso de $13,000 pero no excede $20,500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>
                          <a:effectLst/>
                        </a:rPr>
                        <a:t>12% en exceso de $13,000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extLst>
                  <a:ext uri="{0D108BD9-81ED-4DB2-BD59-A6C34878D82A}">
                    <a16:rowId xmlns:a16="http://schemas.microsoft.com/office/drawing/2014/main" val="1185585749"/>
                  </a:ext>
                </a:extLst>
              </a:tr>
              <a:tr h="960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Casado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7.5%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$900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En exceso de $13,000 pero no excede $24,250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600" dirty="0">
                          <a:effectLst/>
                        </a:rPr>
                        <a:t>8% en exceso de $13,000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08" marR="61608" marT="0" marB="0"/>
                </a:tc>
                <a:extLst>
                  <a:ext uri="{0D108BD9-81ED-4DB2-BD59-A6C34878D82A}">
                    <a16:rowId xmlns:a16="http://schemas.microsoft.com/office/drawing/2014/main" val="134998157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7A3C7-DE5D-469C-8FF2-6149BDCE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344343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4E189-3AD1-4A25-A4C2-88A82C48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/>
              <a:t>Tabla nueva con las cantidades a usar para el Crédito por Trabajo 2019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14E815-4A7A-4954-BCB9-894E33D32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37304"/>
              </p:ext>
            </p:extLst>
          </p:nvPr>
        </p:nvGraphicFramePr>
        <p:xfrm>
          <a:off x="838200" y="1821593"/>
          <a:ext cx="10515601" cy="463086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16211">
                  <a:extLst>
                    <a:ext uri="{9D8B030D-6E8A-4147-A177-3AD203B41FA5}">
                      <a16:colId xmlns:a16="http://schemas.microsoft.com/office/drawing/2014/main" val="1873447508"/>
                    </a:ext>
                  </a:extLst>
                </a:gridCol>
                <a:gridCol w="2134271">
                  <a:extLst>
                    <a:ext uri="{9D8B030D-6E8A-4147-A177-3AD203B41FA5}">
                      <a16:colId xmlns:a16="http://schemas.microsoft.com/office/drawing/2014/main" val="3908829291"/>
                    </a:ext>
                  </a:extLst>
                </a:gridCol>
                <a:gridCol w="1326158">
                  <a:extLst>
                    <a:ext uri="{9D8B030D-6E8A-4147-A177-3AD203B41FA5}">
                      <a16:colId xmlns:a16="http://schemas.microsoft.com/office/drawing/2014/main" val="3797276300"/>
                    </a:ext>
                  </a:extLst>
                </a:gridCol>
                <a:gridCol w="1695227">
                  <a:extLst>
                    <a:ext uri="{9D8B030D-6E8A-4147-A177-3AD203B41FA5}">
                      <a16:colId xmlns:a16="http://schemas.microsoft.com/office/drawing/2014/main" val="1610972869"/>
                    </a:ext>
                  </a:extLst>
                </a:gridCol>
                <a:gridCol w="1621867">
                  <a:extLst>
                    <a:ext uri="{9D8B030D-6E8A-4147-A177-3AD203B41FA5}">
                      <a16:colId xmlns:a16="http://schemas.microsoft.com/office/drawing/2014/main" val="3675581389"/>
                    </a:ext>
                  </a:extLst>
                </a:gridCol>
                <a:gridCol w="1621867">
                  <a:extLst>
                    <a:ext uri="{9D8B030D-6E8A-4147-A177-3AD203B41FA5}">
                      <a16:colId xmlns:a16="http://schemas.microsoft.com/office/drawing/2014/main" val="3912911973"/>
                    </a:ext>
                  </a:extLst>
                </a:gridCol>
              </a:tblGrid>
              <a:tr h="519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Tipo de contribuyente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Dependientes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>
                          <a:effectLst/>
                        </a:rPr>
                        <a:t>Por ciento del ingreso ganado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Crédito máximo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Ingreso ganado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>
                          <a:effectLst/>
                        </a:rPr>
                        <a:t>Reducción del crédito en exceso del ingreso ganado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extLst>
                  <a:ext uri="{0D108BD9-81ED-4DB2-BD59-A6C34878D82A}">
                    <a16:rowId xmlns:a16="http://schemas.microsoft.com/office/drawing/2014/main" val="1092642307"/>
                  </a:ext>
                </a:extLst>
              </a:tr>
              <a:tr h="519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Individual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10%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$1,500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>
                          <a:effectLst/>
                        </a:rPr>
                        <a:t>En exceso de $16,000 pero no excede $28,500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12% en exceso de $16,000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extLst>
                  <a:ext uri="{0D108BD9-81ED-4DB2-BD59-A6C34878D82A}">
                    <a16:rowId xmlns:a16="http://schemas.microsoft.com/office/drawing/2014/main" val="2439226790"/>
                  </a:ext>
                </a:extLst>
              </a:tr>
              <a:tr h="519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Casado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10%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$1,500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>
                          <a:effectLst/>
                        </a:rPr>
                        <a:t>En exceso de $16,000 pero no excede $34,750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>
                          <a:effectLst/>
                        </a:rPr>
                        <a:t>8% en exceso de $16,000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extLst>
                  <a:ext uri="{0D108BD9-81ED-4DB2-BD59-A6C34878D82A}">
                    <a16:rowId xmlns:a16="http://schemas.microsoft.com/office/drawing/2014/main" val="2367531553"/>
                  </a:ext>
                </a:extLst>
              </a:tr>
              <a:tr h="519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Individual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3 o más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12.5%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$2,000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>
                          <a:effectLst/>
                        </a:rPr>
                        <a:t>En exceso de $17,000 pero no excede $33,500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>
                          <a:effectLst/>
                        </a:rPr>
                        <a:t>12% en exceso de $17,000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extLst>
                  <a:ext uri="{0D108BD9-81ED-4DB2-BD59-A6C34878D82A}">
                    <a16:rowId xmlns:a16="http://schemas.microsoft.com/office/drawing/2014/main" val="2723095715"/>
                  </a:ext>
                </a:extLst>
              </a:tr>
              <a:tr h="519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Casado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3 o más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12.5%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$2,000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>
                          <a:effectLst/>
                        </a:rPr>
                        <a:t>En exceso de $17,000 pero no excede $42,000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R" sz="1800" dirty="0">
                          <a:effectLst/>
                        </a:rPr>
                        <a:t>8% en exceso de $17,000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27" marR="34227" marT="0" marB="0"/>
                </a:tc>
                <a:extLst>
                  <a:ext uri="{0D108BD9-81ED-4DB2-BD59-A6C34878D82A}">
                    <a16:rowId xmlns:a16="http://schemas.microsoft.com/office/drawing/2014/main" val="151097054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F8AC9-5A4A-4180-852B-CA3CE717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314309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09F5-6239-464E-93A6-ACC3C665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/>
              <a:t>Ejemplo de Juan y Marta con las tablas actuales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FA29-20E4-4968-9A8B-0E7EEE46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67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dirty="0"/>
              <a:t>Juan devengo $15,000 en salarios y Marta $20,000. Están casados y no tienen dependientes.</a:t>
            </a:r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endParaRPr lang="es-PR" dirty="0"/>
          </a:p>
          <a:p>
            <a:pPr marL="0" indent="0" algn="ctr">
              <a:buNone/>
            </a:pPr>
            <a:r>
              <a:rPr lang="es-PR" dirty="0"/>
              <a:t>Juan y Marta </a:t>
            </a:r>
            <a:r>
              <a:rPr lang="es-PR" b="1" dirty="0"/>
              <a:t>NO </a:t>
            </a:r>
            <a:r>
              <a:rPr lang="es-PR" dirty="0"/>
              <a:t>son elegibles para el crédito por trabajo.</a:t>
            </a:r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endParaRPr lang="es-PR" dirty="0"/>
          </a:p>
          <a:p>
            <a:pPr marL="0" indent="0">
              <a:buNone/>
            </a:pPr>
            <a:endParaRPr lang="es-PR" dirty="0"/>
          </a:p>
          <a:p>
            <a:endParaRPr lang="es-P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23E22C-0FE2-432C-99C3-364BCAFC5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81694"/>
              </p:ext>
            </p:extLst>
          </p:nvPr>
        </p:nvGraphicFramePr>
        <p:xfrm>
          <a:off x="2032000" y="2673764"/>
          <a:ext cx="8128000" cy="330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227643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72902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Ingreso bruto ganado agregado </a:t>
                      </a:r>
                    </a:p>
                    <a:p>
                      <a:r>
                        <a:rPr lang="es-PR" dirty="0"/>
                        <a:t>(15,000 + 20,000)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$35,000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96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Crédito ($35,000 x 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$1,750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9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Cantidad máxima del crédito permitido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766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Menor de 5% del ingreso ganado o la cantidad máxima del crédito permitido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13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Reducción del crédito </a:t>
                      </a:r>
                    </a:p>
                    <a:p>
                      <a:r>
                        <a:rPr lang="es-PR" dirty="0"/>
                        <a:t>($35,000 – $18,000) x 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dirty="0"/>
                        <a:t>$1,360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1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R" dirty="0"/>
                        <a:t>Crédito por trabajo permitido ($300 - $1,360)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b="1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29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36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DC27C-E0A4-4F1C-8027-D82A9B014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3" b="41256"/>
          <a:stretch/>
        </p:blipFill>
        <p:spPr>
          <a:xfrm>
            <a:off x="1365725" y="2319129"/>
            <a:ext cx="8846183" cy="2809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196218-3E69-43F1-B16F-0C6902733A00}"/>
              </a:ext>
            </a:extLst>
          </p:cNvPr>
          <p:cNvSpPr/>
          <p:nvPr/>
        </p:nvSpPr>
        <p:spPr>
          <a:xfrm>
            <a:off x="1722783" y="3625350"/>
            <a:ext cx="8189843" cy="1503240"/>
          </a:xfrm>
          <a:prstGeom prst="rect">
            <a:avLst/>
          </a:prstGeom>
          <a:solidFill>
            <a:schemeClr val="tx1">
              <a:alpha val="48000"/>
            </a:schemeClr>
          </a:solidFill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E35F4-2526-4801-80AA-5A246EC3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/>
              <a:t>Nuevo Formulario 482 (Planilla de Contribución sobre Ingresos)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62F0C-6DCC-474C-BBA3-B3E77BEB9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3" b="57231"/>
          <a:stretch/>
        </p:blipFill>
        <p:spPr>
          <a:xfrm>
            <a:off x="0" y="2273781"/>
            <a:ext cx="12192000" cy="13515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B33FCC-15F1-4133-B7DE-BB52D5F0F13B}"/>
              </a:ext>
            </a:extLst>
          </p:cNvPr>
          <p:cNvSpPr/>
          <p:nvPr/>
        </p:nvSpPr>
        <p:spPr>
          <a:xfrm>
            <a:off x="1087232" y="4732852"/>
            <a:ext cx="4386020" cy="18534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dirty="0"/>
              <a:t>Se debe poner “Sí” en la pregunta B del Cuestionario para ser elegible para el crédito por trabajo.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C7F260A3-5689-4F3C-903B-0A4BA85E0501}"/>
              </a:ext>
            </a:extLst>
          </p:cNvPr>
          <p:cNvSpPr/>
          <p:nvPr/>
        </p:nvSpPr>
        <p:spPr>
          <a:xfrm rot="16200000" flipV="1">
            <a:off x="4473611" y="2775841"/>
            <a:ext cx="1999282" cy="1341783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07DC6E-779D-4364-94E6-C14807F5BDFB}"/>
              </a:ext>
            </a:extLst>
          </p:cNvPr>
          <p:cNvSpPr/>
          <p:nvPr/>
        </p:nvSpPr>
        <p:spPr>
          <a:xfrm>
            <a:off x="5676247" y="4732852"/>
            <a:ext cx="4386020" cy="1853478"/>
          </a:xfrm>
          <a:prstGeom prst="rect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dirty="0"/>
              <a:t>De lo contrario, no es elegible para el crédito por trabajo.</a:t>
            </a:r>
          </a:p>
        </p:txBody>
      </p:sp>
    </p:spTree>
    <p:extLst>
      <p:ext uri="{BB962C8B-B14F-4D97-AF65-F5344CB8AC3E}">
        <p14:creationId xmlns:p14="http://schemas.microsoft.com/office/powerpoint/2010/main" val="24993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2343-EE33-4F88-A766-1AE5A23A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PR" dirty="0"/>
              <a:t>Nuevo Formulario 482 (Planilla de Contribución sobre Ingresos) 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4266E8-1472-4C90-8B0A-C5F9A12C8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47727" r="304" b="1756"/>
          <a:stretch/>
        </p:blipFill>
        <p:spPr>
          <a:xfrm>
            <a:off x="838200" y="1690688"/>
            <a:ext cx="7805529" cy="51008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47B6683-752E-4BAD-A551-F85B8EF33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77969" r="304" b="10220"/>
          <a:stretch/>
        </p:blipFill>
        <p:spPr>
          <a:xfrm>
            <a:off x="838199" y="4770783"/>
            <a:ext cx="7805529" cy="11926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2F5A6E-EC73-4C10-A74A-31B706D4BF29}"/>
              </a:ext>
            </a:extLst>
          </p:cNvPr>
          <p:cNvSpPr/>
          <p:nvPr/>
        </p:nvSpPr>
        <p:spPr>
          <a:xfrm>
            <a:off x="838199" y="1690688"/>
            <a:ext cx="7805529" cy="5167312"/>
          </a:xfrm>
          <a:prstGeom prst="rect">
            <a:avLst/>
          </a:prstGeom>
          <a:solidFill>
            <a:schemeClr val="tx1">
              <a:alpha val="48000"/>
            </a:schemeClr>
          </a:solidFill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373A5C62-B6FD-4096-98A7-2005265FF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77969" r="304" b="10220"/>
          <a:stretch/>
        </p:blipFill>
        <p:spPr>
          <a:xfrm>
            <a:off x="190403" y="4158712"/>
            <a:ext cx="11811193" cy="1804766"/>
          </a:xfrm>
          <a:prstGeom prst="rect">
            <a:avLst/>
          </a:prstGeo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A04310AA-6B55-4C76-9CBA-CC1941AAD1D8}"/>
              </a:ext>
            </a:extLst>
          </p:cNvPr>
          <p:cNvSpPr/>
          <p:nvPr/>
        </p:nvSpPr>
        <p:spPr>
          <a:xfrm rot="5400000">
            <a:off x="3874576" y="3793857"/>
            <a:ext cx="1999282" cy="1341783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8E2754-84FB-46B8-A705-83F68FA7950C}"/>
              </a:ext>
            </a:extLst>
          </p:cNvPr>
          <p:cNvSpPr/>
          <p:nvPr/>
        </p:nvSpPr>
        <p:spPr>
          <a:xfrm>
            <a:off x="1357283" y="1826216"/>
            <a:ext cx="4386020" cy="1554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dirty="0"/>
              <a:t>El Crédito por Trabajo se pone en el Encasillado 3, línea 27C</a:t>
            </a:r>
          </a:p>
        </p:txBody>
      </p:sp>
    </p:spTree>
    <p:extLst>
      <p:ext uri="{BB962C8B-B14F-4D97-AF65-F5344CB8AC3E}">
        <p14:creationId xmlns:p14="http://schemas.microsoft.com/office/powerpoint/2010/main" val="37580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9264-B9E3-4BD2-8608-96A112CA6D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Sección</a:t>
            </a:r>
            <a:r>
              <a:rPr lang="en-US" dirty="0">
                <a:solidFill>
                  <a:schemeClr val="bg1"/>
                </a:solidFill>
              </a:rPr>
              <a:t> 1052.01(a)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EE706-70B9-46DD-AF2D-0A481A77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“</a:t>
            </a:r>
            <a:r>
              <a:rPr lang="es-ES" i="1" dirty="0"/>
              <a:t>[…] se concederá un crédito contra la contribución sobre ingresos a aquellos individuos residentes de Puerto Rico, durante todo el año, que generen ingreso bruto ganado, según dicho término se define en el apartado (b) de esta Sección y no sean reclamados como dependiente, […]”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8129F-8EA4-4844-B3F0-7596E526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165475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98517-E840-41DD-81EA-FEBD96918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197"/>
          <a:stretch/>
        </p:blipFill>
        <p:spPr>
          <a:xfrm>
            <a:off x="2996375" y="1553027"/>
            <a:ext cx="5299364" cy="43069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5D5D6A-C40C-4D70-8E55-5DF33A044B43}"/>
              </a:ext>
            </a:extLst>
          </p:cNvPr>
          <p:cNvSpPr/>
          <p:nvPr/>
        </p:nvSpPr>
        <p:spPr>
          <a:xfrm>
            <a:off x="3146156" y="1690688"/>
            <a:ext cx="4990454" cy="4169296"/>
          </a:xfrm>
          <a:prstGeom prst="rect">
            <a:avLst/>
          </a:prstGeom>
          <a:solidFill>
            <a:schemeClr val="tx1">
              <a:alpha val="48000"/>
            </a:schemeClr>
          </a:solidFill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4EFDDE-96D9-485A-9018-956F070A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Nuevo Anejo A1 del Formulario 482 (Planilla de Contribución sobre Ingresos)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F9CE8-CD83-4EE3-9FE2-E9A0CAB1B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9" b="62125"/>
          <a:stretch/>
        </p:blipFill>
        <p:spPr>
          <a:xfrm>
            <a:off x="261256" y="3706505"/>
            <a:ext cx="12070778" cy="10866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E09FE1-6C35-480A-9357-CD4A120AB0D8}"/>
              </a:ext>
            </a:extLst>
          </p:cNvPr>
          <p:cNvSpPr/>
          <p:nvPr/>
        </p:nvSpPr>
        <p:spPr>
          <a:xfrm>
            <a:off x="1709980" y="1696004"/>
            <a:ext cx="4386020" cy="1887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dirty="0"/>
              <a:t>Hay un nuevo óvalo para los dependientes que son elegibles para el crédito por trabajo.</a:t>
            </a: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BCDFADB0-DAF9-48F5-B41C-E28631260111}"/>
              </a:ext>
            </a:extLst>
          </p:cNvPr>
          <p:cNvSpPr/>
          <p:nvPr/>
        </p:nvSpPr>
        <p:spPr>
          <a:xfrm rot="5400000">
            <a:off x="6035387" y="3312726"/>
            <a:ext cx="1741715" cy="12192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1DDE7A-0501-4AA3-8481-B21DF61F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39113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2F40-2DE3-468C-94EE-EB4A4B391C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Los dependientes para el Crédito por Trabajo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7B36-857E-4E8D-9FBE-9D7D69584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R" dirty="0"/>
              <a:t>Solo se permiten los hijos menores de 18 años del contribuyente o el cónyuge como dependientes.</a:t>
            </a:r>
          </a:p>
          <a:p>
            <a:endParaRPr lang="es-PR" dirty="0"/>
          </a:p>
          <a:p>
            <a:r>
              <a:rPr lang="es-PR" dirty="0"/>
              <a:t>En caso de ser hijo universitario, debe tener menos de 25 años en el ultimo día del año contributivo.</a:t>
            </a:r>
          </a:p>
          <a:p>
            <a:endParaRPr lang="es-PR" dirty="0"/>
          </a:p>
          <a:p>
            <a:r>
              <a:rPr lang="es-PR" dirty="0"/>
              <a:t>El estudiante debe ser a tiempo completo. No se permite estudiantes que son a tiempo parcial.</a:t>
            </a:r>
          </a:p>
          <a:p>
            <a:endParaRPr lang="es-PR" dirty="0"/>
          </a:p>
          <a:p>
            <a:r>
              <a:rPr lang="es-PR" dirty="0"/>
              <a:t>El dependiente debe ser residente de Puerto Rico durante todo el año.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92264-5531-4F00-BE9D-5EDB430C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2300703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696B50-6ABB-4806-B50E-BB5B1EAE143F}"/>
              </a:ext>
            </a:extLst>
          </p:cNvPr>
          <p:cNvSpPr txBox="1"/>
          <p:nvPr/>
        </p:nvSpPr>
        <p:spPr>
          <a:xfrm>
            <a:off x="3182177" y="2741016"/>
            <a:ext cx="6558171" cy="36625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R" sz="4000" dirty="0" err="1">
                <a:solidFill>
                  <a:schemeClr val="bg1"/>
                </a:solidFill>
                <a:latin typeface="Arvo" panose="02000000000000000000" pitchFamily="2" charset="0"/>
              </a:rPr>
              <a:t>Tax</a:t>
            </a:r>
            <a:r>
              <a:rPr lang="es-PR" sz="4000" dirty="0">
                <a:solidFill>
                  <a:schemeClr val="bg1"/>
                </a:solidFill>
                <a:latin typeface="Arvo" panose="02000000000000000000" pitchFamily="2" charset="0"/>
              </a:rPr>
              <a:t> al Dia</a:t>
            </a:r>
          </a:p>
          <a:p>
            <a:pPr algn="ctr"/>
            <a:endParaRPr lang="es-PR" sz="4000" dirty="0">
              <a:solidFill>
                <a:schemeClr val="bg1"/>
              </a:solidFill>
              <a:latin typeface="Arvo" panose="02000000000000000000" pitchFamily="2" charset="0"/>
            </a:endParaRPr>
          </a:p>
          <a:p>
            <a:pPr algn="ctr"/>
            <a:r>
              <a:rPr lang="es-PR" sz="4000" dirty="0">
                <a:solidFill>
                  <a:schemeClr val="bg1"/>
                </a:solidFill>
                <a:latin typeface="Arvo" panose="02000000000000000000" pitchFamily="2" charset="0"/>
              </a:rPr>
              <a:t>Para más artículos contributivos:</a:t>
            </a:r>
          </a:p>
          <a:p>
            <a:pPr algn="ctr"/>
            <a:endParaRPr lang="es-PR" sz="4000" dirty="0">
              <a:solidFill>
                <a:schemeClr val="bg1"/>
              </a:solidFill>
              <a:latin typeface="Arvo" panose="02000000000000000000" pitchFamily="2" charset="0"/>
            </a:endParaRPr>
          </a:p>
          <a:p>
            <a:pPr algn="ctr"/>
            <a:r>
              <a:rPr lang="es-PR" sz="3200" dirty="0">
                <a:solidFill>
                  <a:schemeClr val="bg1"/>
                </a:solidFill>
                <a:latin typeface="Arvo" panose="02000000000000000000" pitchFamily="2" charset="0"/>
              </a:rPr>
              <a:t>https://www.taxaldia.com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D5FCE-A54E-4C90-A6ED-08413B13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55" y="0"/>
            <a:ext cx="8888889" cy="228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A9077-C16B-4F19-AC6C-C5719E71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18" y="2768649"/>
            <a:ext cx="680253" cy="6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3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E22B-F63A-4B9B-8ED4-07E5B38406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¿Qué es el crédito por trabajo?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84AF-1740-4AA3-AD8B-9BBCBEB2A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/>
              <a:t>Es un crédito reembolsable contra la contribución sobre ingresos para los residentes de Puerto Rico que trabajan como empleados.</a:t>
            </a:r>
          </a:p>
          <a:p>
            <a:endParaRPr lang="es-PR" dirty="0"/>
          </a:p>
          <a:p>
            <a:r>
              <a:rPr lang="es-PR" dirty="0"/>
              <a:t>Si el Secretario lo permite también incluye a los trabajadores por cuenta propia.</a:t>
            </a:r>
          </a:p>
          <a:p>
            <a:endParaRPr lang="es-PR" dirty="0"/>
          </a:p>
          <a:p>
            <a:r>
              <a:rPr lang="es-PR" dirty="0"/>
              <a:t>Se le dice reembolsable porque el exceso del crédito sobre la contribución a pagar puede ser reintegrada al contribuyente o acreditada a la contribución estimada del próximo año.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95ABA-2CDE-4622-BB73-EF71C849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114191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8A72-C1A2-425E-A5ED-A6032EB40B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¿</a:t>
            </a:r>
            <a:r>
              <a:rPr lang="en-US" dirty="0" err="1">
                <a:solidFill>
                  <a:schemeClr val="bg1"/>
                </a:solidFill>
              </a:rPr>
              <a:t>Qué</a:t>
            </a:r>
            <a:r>
              <a:rPr lang="en-US" dirty="0">
                <a:solidFill>
                  <a:schemeClr val="bg1"/>
                </a:solidFill>
              </a:rPr>
              <a:t> es el </a:t>
            </a:r>
            <a:r>
              <a:rPr lang="en-US" dirty="0" err="1">
                <a:solidFill>
                  <a:schemeClr val="bg1"/>
                </a:solidFill>
              </a:rPr>
              <a:t>ingreso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bruto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ganado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97428-2788-4018-8A21-46463B940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Son ingresos por salarios, sueldos, propinas, pensiones, toda remuneración por servicios prestados por un empleado para su patrono u otra compensación proveniente de la prestación de servicios como empleados.</a:t>
            </a:r>
          </a:p>
          <a:p>
            <a:endParaRPr lang="es-ES" dirty="0"/>
          </a:p>
          <a:p>
            <a:r>
              <a:rPr lang="es-ES" dirty="0"/>
              <a:t>Ejemplo: Juan trabaja para la empresa XYZ Inc. y se gano un salario $35,000</a:t>
            </a:r>
          </a:p>
          <a:p>
            <a:pPr marL="0" indent="0" algn="ctr">
              <a:buNone/>
            </a:pPr>
            <a:r>
              <a:rPr lang="es-ES" b="1" dirty="0"/>
              <a:t>Ingreso bruto ganado: $35,000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FBF9D-B143-4B08-AF0A-AAED599D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11394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FA3C-3D2D-4074-B6DB-5FC15BC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/>
              <a:t>Ingreso bruto ganado (Antes y Después)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868C7-81D1-487F-9858-72EAB52DD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Antes de 2019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18ED41-B349-45F9-81CB-FE7EEC44A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/>
          </a:solidFill>
        </p:spPr>
        <p:txBody>
          <a:bodyPr>
            <a:normAutofit lnSpcReduction="10000"/>
          </a:bodyPr>
          <a:lstStyle/>
          <a:p>
            <a:r>
              <a:rPr lang="es-PR" dirty="0"/>
              <a:t>No se permite que los trabajadores por cuenta propia se beneficien del crédito por trabajo.</a:t>
            </a:r>
          </a:p>
          <a:p>
            <a:endParaRPr lang="es-PR" dirty="0"/>
          </a:p>
          <a:p>
            <a:r>
              <a:rPr lang="es-PR" dirty="0"/>
              <a:t>No es obligatorio reportar los ingresos en un comprobante de retención o declaración informativa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529E02-2887-4926-94A4-372C628B9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Ahora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40B0EB-3837-46F4-A205-2A5744C2C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PR" dirty="0"/>
              <a:t>Se abre la posibilidad de que los trabajadores por cuenta propia puedan beneficiarse por el crédito por trabajo</a:t>
            </a:r>
          </a:p>
          <a:p>
            <a:endParaRPr lang="es-PR" dirty="0"/>
          </a:p>
          <a:p>
            <a:r>
              <a:rPr lang="es-PR" dirty="0"/>
              <a:t>Es obligatorio reportar todo ingreso en un comprobante de retención o declaración informativa.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0729B-9BEE-4471-81C8-1747B4BE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204091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8E22-7FA9-4310-843F-E86B9123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/>
              <a:t>Ingreso bruto ganado de los casados (Antes y Después)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695F8-BB2A-43EC-B67E-7A18F6BD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Antes de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34B1F-FA33-4A50-A4C5-4BE08535D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s-PR" dirty="0"/>
              <a:t>El ingreso bruto ganado se calculaba separadamente</a:t>
            </a:r>
          </a:p>
          <a:p>
            <a:pPr marL="0" indent="0">
              <a:buNone/>
            </a:pPr>
            <a:endParaRPr lang="es-PR" dirty="0"/>
          </a:p>
          <a:p>
            <a:r>
              <a:rPr lang="es-PR" dirty="0"/>
              <a:t>Los casados que rinden por separado cualificaban para el crédito por trabajo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D3DE0-CB15-440E-92B7-DA5D4E7AB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Ahora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F93F2-6F27-4458-86BB-31DE57BA4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PR" dirty="0"/>
              <a:t>El ingreso bruto ganado es la suma total de los ingresos de cada cónyuge.</a:t>
            </a:r>
          </a:p>
          <a:p>
            <a:pPr marL="0" indent="0">
              <a:buNone/>
            </a:pPr>
            <a:endParaRPr lang="es-PR" dirty="0"/>
          </a:p>
          <a:p>
            <a:r>
              <a:rPr lang="es-PR" dirty="0"/>
              <a:t>Los casados que rinden por separado NO cualifican para el crédito por trabajo.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43562F-433F-40E1-81D6-B13E6648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318389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3AE6-9342-4E1A-A7ED-6F26E695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b="1" dirty="0"/>
              <a:t>Ejemplos: </a:t>
            </a:r>
            <a:r>
              <a:rPr lang="es-PR" dirty="0"/>
              <a:t>Ingreso bruto ganado de casados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7D223-D4BB-4718-B64F-9D8CF6011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Antes de 2019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B091BE-8606-4048-A916-560D1744D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s-PR" dirty="0"/>
              <a:t>Juan devengó ingresos de $15,000 y Marta devengó ingresos de $20,000.</a:t>
            </a:r>
          </a:p>
          <a:p>
            <a:pPr marL="0" indent="0">
              <a:buNone/>
            </a:pPr>
            <a:endParaRPr lang="es-PR" dirty="0"/>
          </a:p>
          <a:p>
            <a:pPr algn="ctr"/>
            <a:r>
              <a:rPr lang="es-PR" b="1" dirty="0"/>
              <a:t>Ingreso bruto ganado de Juan: $15,000</a:t>
            </a:r>
          </a:p>
          <a:p>
            <a:pPr algn="ctr"/>
            <a:r>
              <a:rPr lang="es-PR" b="1" dirty="0"/>
              <a:t>Ingreso bruto ganado de Marta: $20,000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5E9943-9BC3-49E6-B970-8EF59928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Ahora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18C322-BAB8-497C-9123-973E6D781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PR" dirty="0"/>
              <a:t>Juan devengó ingresos de $15,000 y Marta devengó ingresos de $20,000.</a:t>
            </a:r>
          </a:p>
          <a:p>
            <a:endParaRPr lang="es-PR" b="1" dirty="0"/>
          </a:p>
          <a:p>
            <a:r>
              <a:rPr lang="es-PR" b="1" dirty="0"/>
              <a:t>Ingreso de Juan:    </a:t>
            </a:r>
            <a:r>
              <a:rPr lang="es-PR" dirty="0"/>
              <a:t>$15,000</a:t>
            </a:r>
          </a:p>
          <a:p>
            <a:r>
              <a:rPr lang="es-PR" b="1" dirty="0"/>
              <a:t>Ingreso de Marta: </a:t>
            </a:r>
            <a:r>
              <a:rPr lang="es-PR" u="sng" dirty="0"/>
              <a:t>$20,000</a:t>
            </a:r>
          </a:p>
          <a:p>
            <a:pPr algn="ctr"/>
            <a:r>
              <a:rPr lang="es-PR" b="1" dirty="0"/>
              <a:t>Ingreso bruto ganado agregado: $35,000 </a:t>
            </a:r>
            <a:endParaRPr lang="es-P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BC3E2-B9E9-4D3C-A327-4DCA2E9C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276964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28A0-36AA-4ECC-9EF6-C314E061DB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es-PR" dirty="0">
                <a:solidFill>
                  <a:schemeClr val="bg1"/>
                </a:solidFill>
              </a:rPr>
              <a:t>Ingresos no considerados como ingreso bruto ganado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EC42C-B5DF-4D98-8451-4F6E5FCFB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R" dirty="0"/>
              <a:t>No se pueden sobrepasar de $2,200</a:t>
            </a:r>
          </a:p>
          <a:p>
            <a:endParaRPr lang="es-PR" dirty="0"/>
          </a:p>
          <a:p>
            <a:r>
              <a:rPr lang="es-PR" dirty="0"/>
              <a:t>El ingreso que cualifica como ingreso bruto ganado que no este reportado en un comprobante de retención o declaración informativa no se considerará como “ingreso bruto ganado”.</a:t>
            </a:r>
          </a:p>
          <a:p>
            <a:endParaRPr lang="es-PR" dirty="0"/>
          </a:p>
          <a:p>
            <a:r>
              <a:rPr lang="es-PR" b="1" dirty="0"/>
              <a:t>Ejemplo: </a:t>
            </a:r>
            <a:r>
              <a:rPr lang="es-PR" dirty="0"/>
              <a:t>Juan tiene un salario de $35,000. Recibió dividendos que no se catalogan como ingreso bruto ganado de $2,000.</a:t>
            </a:r>
          </a:p>
          <a:p>
            <a:pPr marL="0" indent="0">
              <a:buNone/>
            </a:pPr>
            <a:endParaRPr lang="es-PR" dirty="0"/>
          </a:p>
          <a:p>
            <a:pPr marL="0" indent="0" algn="ctr">
              <a:buNone/>
            </a:pPr>
            <a:r>
              <a:rPr lang="es-PR" b="1" dirty="0"/>
              <a:t>Juan sigue cualificando para el crédito por trabajo porque los dividendos no sobrepasaron de $2,200.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98A6C-2314-4EAB-9949-910A8023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62474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975D-01F0-4495-AD4B-D4436EDF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/>
              <a:t>Contribuyentes con año contributivo menor de 12 meses (Antes y Después)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83239-3DA3-45CA-B10A-8F04C65B2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Antes de 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1F494-0C53-45F7-8400-B63EEDA2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s-PR" dirty="0"/>
              <a:t>No se pueden beneficiar del crédito por trabajo.</a:t>
            </a:r>
          </a:p>
          <a:p>
            <a:endParaRPr lang="es-PR" dirty="0"/>
          </a:p>
          <a:p>
            <a:r>
              <a:rPr lang="es-PR" dirty="0"/>
              <a:t>En caso de que haya sido por la muerte del contribuyente, si está permitido beneficiarse del crédito.</a:t>
            </a:r>
          </a:p>
          <a:p>
            <a:endParaRPr lang="es-PR" dirty="0"/>
          </a:p>
          <a:p>
            <a:r>
              <a:rPr lang="es-PR" dirty="0"/>
              <a:t>No se necesita estar vivo al momento de radicar la planilla de contribución sobre ingresos.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02BB3-1CA9-46FA-9C34-24EC331FA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s-PR" sz="4000" dirty="0">
                <a:solidFill>
                  <a:schemeClr val="bg1"/>
                </a:solidFill>
              </a:rPr>
              <a:t>Ahora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D8799-B795-4D4A-9175-A03D3ECF2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s-PR" dirty="0"/>
              <a:t>No se pueden beneficiar del crédito por trabajo.</a:t>
            </a:r>
          </a:p>
          <a:p>
            <a:endParaRPr lang="es-PR" dirty="0"/>
          </a:p>
          <a:p>
            <a:r>
              <a:rPr lang="es-PR" dirty="0"/>
              <a:t>No son elegibles los contribuyentes que han fallecido durante el año contributivo.</a:t>
            </a:r>
          </a:p>
          <a:p>
            <a:endParaRPr lang="es-PR" dirty="0"/>
          </a:p>
          <a:p>
            <a:r>
              <a:rPr lang="es-PR" dirty="0"/>
              <a:t>Se necesita estar vivo </a:t>
            </a:r>
            <a:r>
              <a:rPr lang="es-PR" b="1" dirty="0"/>
              <a:t>al momento</a:t>
            </a:r>
            <a:r>
              <a:rPr lang="es-PR" dirty="0"/>
              <a:t> de radicar la planilla de contribución sobre ingresos.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1C9521-8D79-4A37-B8E7-A1CE3D13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Tax al Día - 2019</a:t>
            </a:r>
          </a:p>
        </p:txBody>
      </p:sp>
    </p:spTree>
    <p:extLst>
      <p:ext uri="{BB962C8B-B14F-4D97-AF65-F5344CB8AC3E}">
        <p14:creationId xmlns:p14="http://schemas.microsoft.com/office/powerpoint/2010/main" val="188191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1723</Words>
  <Application>Microsoft Office PowerPoint</Application>
  <PresentationFormat>Widescreen</PresentationFormat>
  <Paragraphs>325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Arvo</vt:lpstr>
      <vt:lpstr>Calibri</vt:lpstr>
      <vt:lpstr>Calibri Light</vt:lpstr>
      <vt:lpstr>Office Theme</vt:lpstr>
      <vt:lpstr>        Cambios al Crédito por Trabajo de Puerto Rico 2019.  </vt:lpstr>
      <vt:lpstr>Sección 1052.01(a)</vt:lpstr>
      <vt:lpstr>¿Qué es el crédito por trabajo?</vt:lpstr>
      <vt:lpstr>¿Qué es el ingreso bruto ganado?</vt:lpstr>
      <vt:lpstr>Ingreso bruto ganado (Antes y Después)</vt:lpstr>
      <vt:lpstr>Ingreso bruto ganado de los casados (Antes y Después)</vt:lpstr>
      <vt:lpstr>Ejemplos: Ingreso bruto ganado de casados</vt:lpstr>
      <vt:lpstr>Ingresos no considerados como ingreso bruto ganado</vt:lpstr>
      <vt:lpstr>Contribuyentes con año contributivo menor de 12 meses (Antes y Después)</vt:lpstr>
      <vt:lpstr>Cambios del nuevo apartado (h) de la Sección 1052.01</vt:lpstr>
      <vt:lpstr>Cambios del nuevo apartado (h) de la Sección 1052.01</vt:lpstr>
      <vt:lpstr>Tablas con las cantidades a usar del Crédito por Trabajo (Antes)</vt:lpstr>
      <vt:lpstr>Tablas con las cantidades a usar del Crédito por Trabajo (Antes)</vt:lpstr>
      <vt:lpstr>Tablas con las cantidades a usar del Crédito por Trabajo (Antes)</vt:lpstr>
      <vt:lpstr>Tabla nueva con las cantidades a usar para el Crédito por Trabajo 2019</vt:lpstr>
      <vt:lpstr>Tabla nueva con las cantidades a usar para el Crédito por Trabajo 2019</vt:lpstr>
      <vt:lpstr>Ejemplo de Juan y Marta con las tablas actuales</vt:lpstr>
      <vt:lpstr>Nuevo Formulario 482 (Planilla de Contribución sobre Ingresos) 2019</vt:lpstr>
      <vt:lpstr>Nuevo Formulario 482 (Planilla de Contribución sobre Ingresos) 2019</vt:lpstr>
      <vt:lpstr>Nuevo Anejo A1 del Formulario 482 (Planilla de Contribución sobre Ingresos) 2019</vt:lpstr>
      <vt:lpstr>Los dependientes para el Crédito por Trabajo 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Cambios al Crédito por Trabajo de Puerto Rico.</dc:title>
  <dc:creator>CARRION SANTIAGO CHRISTIAN</dc:creator>
  <cp:lastModifiedBy>Christian Carrion</cp:lastModifiedBy>
  <cp:revision>87</cp:revision>
  <dcterms:created xsi:type="dcterms:W3CDTF">2019-11-08T12:51:03Z</dcterms:created>
  <dcterms:modified xsi:type="dcterms:W3CDTF">2019-11-11T02:26:04Z</dcterms:modified>
</cp:coreProperties>
</file>